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5" r:id="rId2"/>
    <p:sldId id="362" r:id="rId3"/>
    <p:sldId id="368" r:id="rId4"/>
    <p:sldId id="364" r:id="rId5"/>
    <p:sldId id="388" r:id="rId6"/>
    <p:sldId id="389" r:id="rId7"/>
    <p:sldId id="390" r:id="rId8"/>
    <p:sldId id="395" r:id="rId9"/>
    <p:sldId id="391" r:id="rId10"/>
    <p:sldId id="392" r:id="rId11"/>
    <p:sldId id="393" r:id="rId12"/>
    <p:sldId id="394" r:id="rId13"/>
    <p:sldId id="396" r:id="rId14"/>
    <p:sldId id="397" r:id="rId15"/>
    <p:sldId id="398" r:id="rId16"/>
    <p:sldId id="378" r:id="rId17"/>
    <p:sldId id="379" r:id="rId18"/>
    <p:sldId id="381" r:id="rId19"/>
    <p:sldId id="380" r:id="rId2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98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/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2127"/>
              </p:ext>
            </p:extLst>
          </p:nvPr>
        </p:nvGraphicFramePr>
        <p:xfrm>
          <a:off x="122650" y="2330770"/>
          <a:ext cx="11849976" cy="2663360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916" y="5582233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712818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4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распознавания на 100 снимках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4754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6044"/>
              </p:ext>
            </p:extLst>
          </p:nvPr>
        </p:nvGraphicFramePr>
        <p:xfrm>
          <a:off x="352485" y="2969167"/>
          <a:ext cx="9265968" cy="2013096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431205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401179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36981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892537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1041408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1129829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27953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43661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Время обработки 1 </a:t>
                      </a:r>
                      <a:r>
                        <a:rPr lang="ru-RU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снимка,с</a:t>
                      </a:r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секунд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0,24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0,05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GFLOPs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5091387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71236" y="5747081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431080" y="5143377"/>
            <a:ext cx="6281026" cy="57475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82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smtClean="0">
                  <a:solidFill>
                    <a:srgbClr val="F92571"/>
                  </a:solidFill>
                </a:rPr>
                <a:t>VM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65427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(</a:t>
            </a:r>
            <a:r>
              <a:rPr lang="ru-RU" sz="1200" dirty="0" err="1">
                <a:solidFill>
                  <a:schemeClr val="accent6"/>
                </a:solidFill>
              </a:rPr>
              <a:t>AeroToolKit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ru-RU" sz="1200" dirty="0" err="1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) выполняет ключевую обработку данных: принимает изображения от клиента, распознает </a:t>
            </a:r>
            <a:r>
              <a:rPr lang="ru-RU" sz="1200" dirty="0">
                <a:solidFill>
                  <a:schemeClr val="accent6"/>
                </a:solidFill>
              </a:rPr>
              <a:t>инструменты, сохраняет </a:t>
            </a:r>
            <a:r>
              <a:rPr lang="ru-RU" sz="1200" dirty="0">
                <a:solidFill>
                  <a:schemeClr val="accent6"/>
                </a:solidFill>
              </a:rPr>
              <a:t>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</a:t>
            </a:r>
            <a:r>
              <a:rPr lang="ru-RU" sz="1200" dirty="0">
                <a:solidFill>
                  <a:schemeClr val="accent6"/>
                </a:solidFill>
              </a:rPr>
              <a:t>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487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Взаимодействие между серверами организовано по кросс-серверной схеме, где каждый запрос проходит пять стадий: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проверка </a:t>
            </a:r>
            <a:r>
              <a:rPr lang="ru-RU" dirty="0">
                <a:solidFill>
                  <a:schemeClr val="tx1"/>
                </a:solidFill>
              </a:rPr>
              <a:t>подлинности </a:t>
            </a:r>
            <a:r>
              <a:rPr lang="ru-RU" dirty="0" smtClean="0">
                <a:solidFill>
                  <a:schemeClr val="tx1"/>
                </a:solidFill>
              </a:rPr>
              <a:t>пользователя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прием и </a:t>
            </a:r>
            <a:r>
              <a:rPr lang="ru-RU" dirty="0" err="1">
                <a:solidFill>
                  <a:schemeClr val="tx1"/>
                </a:solidFill>
              </a:rPr>
              <a:t>валидация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фото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фоновая обработка через </a:t>
            </a:r>
            <a:r>
              <a:rPr lang="ru-RU" dirty="0" err="1" smtClean="0">
                <a:solidFill>
                  <a:schemeClr val="tx1"/>
                </a:solidFill>
              </a:rPr>
              <a:t>Celery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распознавание инструментов </a:t>
            </a:r>
            <a:r>
              <a:rPr lang="ru-RU" dirty="0" err="1">
                <a:solidFill>
                  <a:schemeClr val="tx1"/>
                </a:solidFill>
              </a:rPr>
              <a:t>нейросетью</a:t>
            </a:r>
            <a:r>
              <a:rPr lang="ru-RU" dirty="0">
                <a:solidFill>
                  <a:schemeClr val="tx1"/>
                </a:solidFill>
              </a:rPr>
              <a:t> YOLO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запись данных в </a:t>
            </a:r>
            <a:r>
              <a:rPr lang="ru-RU" dirty="0" err="1">
                <a:solidFill>
                  <a:schemeClr val="tx1"/>
                </a:solidFill>
              </a:rPr>
              <a:t>PostgreSQL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Скорость работы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6" name="Заголовок 2"/>
          <p:cNvSpPr txBox="1">
            <a:spLocks/>
          </p:cNvSpPr>
          <p:nvPr/>
        </p:nvSpPr>
        <p:spPr>
          <a:xfrm>
            <a:off x="2639683" y="4886543"/>
            <a:ext cx="6875252" cy="493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1600" b="0" dirty="0" smtClean="0">
                <a:solidFill>
                  <a:schemeClr val="accent6"/>
                </a:solidFill>
              </a:rPr>
              <a:t>Скорость обработки одной фотографии на виртуальной машине </a:t>
            </a:r>
            <a:r>
              <a:rPr lang="en-US" sz="1600" b="0" dirty="0" err="1" smtClean="0">
                <a:solidFill>
                  <a:schemeClr val="accent6"/>
                </a:solidFill>
              </a:rPr>
              <a:t>yandex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r>
              <a:rPr lang="en-US" sz="1600" b="0" dirty="0" smtClean="0">
                <a:solidFill>
                  <a:schemeClr val="accent6"/>
                </a:solidFill>
              </a:rPr>
              <a:t>cloud</a:t>
            </a:r>
            <a:r>
              <a:rPr lang="ru-RU" sz="1600" b="0" dirty="0" smtClean="0">
                <a:solidFill>
                  <a:schemeClr val="accent6"/>
                </a:solidFill>
              </a:rPr>
              <a:t> на </a:t>
            </a:r>
            <a:r>
              <a:rPr lang="en-US" sz="1600" b="0" dirty="0">
                <a:solidFill>
                  <a:schemeClr val="accent6"/>
                </a:solidFill>
              </a:rPr>
              <a:t>Intel Xeon Processor (</a:t>
            </a:r>
            <a:r>
              <a:rPr lang="en-US" sz="1600" b="0" dirty="0" err="1">
                <a:solidFill>
                  <a:schemeClr val="accent6"/>
                </a:solidFill>
              </a:rPr>
              <a:t>Icelake</a:t>
            </a:r>
            <a:r>
              <a:rPr lang="en-US" sz="1600" b="0" dirty="0">
                <a:solidFill>
                  <a:schemeClr val="accent6"/>
                </a:solidFill>
              </a:rPr>
              <a:t>) 4 </a:t>
            </a:r>
            <a:r>
              <a:rPr lang="ru-RU" sz="1600" b="0" dirty="0">
                <a:solidFill>
                  <a:schemeClr val="accent6"/>
                </a:solidFill>
              </a:rPr>
              <a:t>ядра, 24 </a:t>
            </a:r>
            <a:r>
              <a:rPr lang="en-US" sz="1600" b="0" dirty="0">
                <a:solidFill>
                  <a:schemeClr val="accent6"/>
                </a:solidFill>
              </a:rPr>
              <a:t>GB RAM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endParaRPr lang="ru-RU" sz="1600" b="0" dirty="0">
              <a:solidFill>
                <a:schemeClr val="accent6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3621"/>
              </p:ext>
            </p:extLst>
          </p:nvPr>
        </p:nvGraphicFramePr>
        <p:xfrm>
          <a:off x="3722659" y="5512274"/>
          <a:ext cx="3769024" cy="1143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1090">
                  <a:extLst>
                    <a:ext uri="{9D8B030D-6E8A-4147-A177-3AD203B41FA5}">
                      <a16:colId xmlns:a16="http://schemas.microsoft.com/office/drawing/2014/main" val="2463266925"/>
                    </a:ext>
                  </a:extLst>
                </a:gridCol>
                <a:gridCol w="1167934">
                  <a:extLst>
                    <a:ext uri="{9D8B030D-6E8A-4147-A177-3AD203B41FA5}">
                      <a16:colId xmlns:a16="http://schemas.microsoft.com/office/drawing/2014/main" val="3548007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Загрузка на </a:t>
                      </a: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Photo Server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0.009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11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Подготовка и отправка в очередь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0.066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Передача в </a:t>
                      </a: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Backend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0.347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74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Создание записи в БД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0.256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YOLO </a:t>
                      </a:r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распознавание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1.098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ОБЩЕЕ ВРЕМЯ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~1.776 секунд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1858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2" y="1022589"/>
            <a:ext cx="5481925" cy="38289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86" y="1022589"/>
            <a:ext cx="5426520" cy="37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5258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Сквозной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процесс обработки данных: от момента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загрузки до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фиксации результатов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в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базе данных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Настройка параметров распознавания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(ожидаемое количество инструментов и уровень уверенности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модели), в том числе через 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API!</a:t>
            </a: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Модель работает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исключительно на CPU и не требует специализированного GPU-оборудования. 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Пакетная обработка множества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изображений благодаря асинхронной архитектуре на базе </a:t>
            </a:r>
            <a:r>
              <a:rPr lang="ru-RU" sz="14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Redis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Гибкие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возможности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развертывания благодаря установке через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Docker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Полный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набор инструментов для мониторинга 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анализа (веб-интерфейс, API-документация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Swagger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/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Redoc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для интеграции с внешними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системами).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122" name="Рисунок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1" y="2086069"/>
            <a:ext cx="5530855" cy="915846"/>
          </a:xfrm>
          <a:prstGeom prst="rect">
            <a:avLst/>
          </a:prstGeom>
        </p:spPr>
      </p:pic>
      <p:pic>
        <p:nvPicPr>
          <p:cNvPr id="123" name="Рисунок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74" y="2086069"/>
            <a:ext cx="4433179" cy="973439"/>
          </a:xfrm>
          <a:prstGeom prst="rect">
            <a:avLst/>
          </a:prstGeom>
        </p:spPr>
      </p:pic>
      <p:pic>
        <p:nvPicPr>
          <p:cNvPr id="125" name="Рисунок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53" y="5237617"/>
            <a:ext cx="2155005" cy="1316807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942" y="5237617"/>
            <a:ext cx="1638529" cy="1476581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843" y="5168007"/>
            <a:ext cx="175284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Архитектура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 четким разделением ответственности между клиентом и сервером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Впечатляющая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производительность — распознавание одного изображения занимает менее 2 секунд на стандартном CPU, при этом поддерживается параллельная обработка десятков файлов благодаря асинхронной очереди задач на базе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Redis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Независимость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 специализированного GPU-оборудования, что значительно снижает затраты на внедрение и эксплуатацию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олностью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открытый исходный код предоставляет полную прозрачность и возможность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кастомизации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К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россплатформенность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Docker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-контейнеризации позволяет развертывание в любой среде — от облачной инфраструктуры до локальных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серверов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Особого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внимания заслуживает возможность тонкой настройки параметров распознавания — пользователи могут задавать ожидаемое количество инструментов и требуемый уровень уверенности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модели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Разработанная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представляет собой законченное решение для автоматизации учета инструментов, сочетающее в себе современные технологии компьютерного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зрения.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Проект успешно демонстрирует, как сложные ML-модели могут быть эффективно интегрированы в производственные процессы без необходимости дорогостоящего аппаратного обеспечения. Пятиэтапный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пайплайн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обработки данных — от аутентификации до финального сохранения результатов — обеспечивает четкую организацию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рабочих процессов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и предсказуемость работы системы.</a:t>
            </a: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Практическая ценность решения подтверждается его готовностью к промышленному использованию: полный набор документации, включая API-спецификации, подробные инструкции по развертыванию и эксплуатации, а также модульная архитектура, позволяющая легко адаптировать систему под конкретные бизнес-требования.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Открытая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лицензия и прозрачная кодовая база создают прочную основу для дальнейшего развития проекта сообществом разработчиков.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не только решает актуальную задачу автоматизации учета инструментов, но и служит убедительным примером того, как современные AI-технологии могут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стать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доступными для широкого круга организаций.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43463" y="1507652"/>
            <a:ext cx="10360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Масштабирование </a:t>
            </a:r>
            <a:endParaRPr lang="en-US" sz="1600" dirty="0" smtClean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endParaRPr lang="en-US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Нагрузочное тестирование </a:t>
            </a:r>
          </a:p>
          <a:p>
            <a:pPr marL="228600" indent="-228600">
              <a:buAutoNum type="arabicPeriod"/>
            </a:pP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Создание отдельной модели для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детекции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 сложных для распознавания инструментов (отверток)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4. Интеграции с системами заказчика.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3" y="4033822"/>
            <a:ext cx="310558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Стратегия разработки и оптимизации ML-модели заключалась в проработке гипотезы по определенной стратегии:</a:t>
            </a:r>
            <a:endParaRPr lang="en-US" sz="1400" b="1" dirty="0" smtClean="0"/>
          </a:p>
          <a:p>
            <a:endParaRPr lang="ru-RU" sz="1400" dirty="0" smtClean="0"/>
          </a:p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них. </a:t>
            </a:r>
            <a:r>
              <a:rPr lang="ru-RU" sz="1400" dirty="0" smtClean="0"/>
              <a:t>Т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121307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11139</TotalTime>
  <Words>1276</Words>
  <Application>Microsoft Office PowerPoint</Application>
  <PresentationFormat>Широкоэкранный</PresentationFormat>
  <Paragraphs>284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Amatic SC</vt:lpstr>
      <vt:lpstr>Arial</vt:lpstr>
      <vt:lpstr>Calibri</vt:lpstr>
      <vt:lpstr>Lato Light</vt:lpstr>
      <vt:lpstr>Montserrat</vt:lpstr>
      <vt:lpstr>Poppins Light</vt:lpstr>
      <vt:lpstr>quote-cjk-patch</vt:lpstr>
      <vt:lpstr>Wingdings</vt:lpstr>
      <vt:lpstr>Для Академия инноваторов 16_9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Скорость работы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271</cp:revision>
  <dcterms:created xsi:type="dcterms:W3CDTF">2023-05-15T07:36:23Z</dcterms:created>
  <dcterms:modified xsi:type="dcterms:W3CDTF">2025-10-02T20:15:19Z</dcterms:modified>
</cp:coreProperties>
</file>